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4"/>
  </p:sldMasterIdLst>
  <p:notesMasterIdLst>
    <p:notesMasterId r:id="rId17"/>
  </p:notesMasterIdLst>
  <p:sldIdLst>
    <p:sldId id="256" r:id="rId5"/>
    <p:sldId id="257" r:id="rId6"/>
    <p:sldId id="270" r:id="rId7"/>
    <p:sldId id="264" r:id="rId8"/>
    <p:sldId id="263" r:id="rId9"/>
    <p:sldId id="268" r:id="rId10"/>
    <p:sldId id="258" r:id="rId11"/>
    <p:sldId id="259" r:id="rId12"/>
    <p:sldId id="266" r:id="rId13"/>
    <p:sldId id="261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Acob" initials="HA" lastIdx="2" clrIdx="0">
    <p:extLst>
      <p:ext uri="{19B8F6BF-5375-455C-9EA6-DF929625EA0E}">
        <p15:presenceInfo xmlns:p15="http://schemas.microsoft.com/office/powerpoint/2012/main" userId="S::hacob@sd22.bc.ca::3e91569e-73e4-4b0d-af2a-97d13b1fd0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650"/>
    <a:srgbClr val="DC6B2E"/>
    <a:srgbClr val="8B459B"/>
    <a:srgbClr val="FBB017"/>
    <a:srgbClr val="009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25" autoAdjust="0"/>
  </p:normalViewPr>
  <p:slideViewPr>
    <p:cSldViewPr snapToGrid="0">
      <p:cViewPr varScale="1">
        <p:scale>
          <a:sx n="78" d="100"/>
          <a:sy n="78" d="100"/>
        </p:scale>
        <p:origin x="18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FD272-8271-453E-8CE8-58D5AE2711A0}" type="datetimeFigureOut">
              <a:rPr lang="en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1BF53-A41C-4F9B-942F-9908D85E2317}" type="slidenum">
              <a:rPr lang="en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7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ftD_V_tDsQ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BF53-A41C-4F9B-942F-9908D85E2317}" type="slidenum">
              <a:rPr lang="en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62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BF53-A41C-4F9B-942F-9908D85E2317}" type="slidenum">
              <a:rPr lang="en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image is linked to the document in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BF53-A41C-4F9B-942F-9908D85E2317}" type="slidenum">
              <a:rPr lang="en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5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Here is the link to the video.  </a:t>
            </a:r>
            <a:r>
              <a:rPr lang="en-US">
                <a:hlinkClick r:id="rId3"/>
              </a:rPr>
              <a:t>https://www.youtube.com/watch?v=7ftD_V_tDsQ</a:t>
            </a:r>
            <a:r>
              <a:rPr lang="en-US"/>
              <a:t>  At times, videos aren't super cooperative while using Teams.  The link can be emailed or put into the chat function.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BF53-A41C-4F9B-942F-9908D85E2317}" type="slidenum">
              <a:rPr lang="en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7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Please link</a:t>
            </a:r>
            <a:r>
              <a:rPr lang="en-US" dirty="0"/>
              <a:t> this value back to a practical application for your teachers.</a:t>
            </a:r>
            <a:r>
              <a:rPr lang="en-US"/>
              <a:t>  An example could</a:t>
            </a:r>
            <a:r>
              <a:rPr lang="en-US" dirty="0"/>
              <a:t> </a:t>
            </a:r>
            <a:r>
              <a:rPr lang="en-US"/>
              <a:t>be working</a:t>
            </a:r>
            <a:r>
              <a:rPr lang="en-US" dirty="0"/>
              <a:t> with the TL to find digital or physical resources to best support</a:t>
            </a:r>
            <a:r>
              <a:rPr lang="en-US"/>
              <a:t> </a:t>
            </a:r>
            <a:r>
              <a:rPr lang="en-US" dirty="0"/>
              <a:t>learning experiences </a:t>
            </a:r>
            <a:r>
              <a:rPr lang="en-US"/>
              <a:t>that develop the curricular and core competencies.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BF53-A41C-4F9B-942F-9908D85E2317}" type="slidenum">
              <a:rPr lang="en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9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</a:t>
            </a:r>
            <a:r>
              <a:rPr lang="en-US" dirty="0"/>
              <a:t>link this value back to a practical application for your teachers. For example, </a:t>
            </a:r>
            <a:r>
              <a:rPr lang="en-US"/>
              <a:t>an option could be </a:t>
            </a:r>
            <a:r>
              <a:rPr lang="en-US" dirty="0"/>
              <a:t>participating in a Learning Commons Committee to help guide the direction of the Learning Commons space/resources</a:t>
            </a:r>
            <a:r>
              <a:rPr lang="en-US"/>
              <a:t> or bringing in community stakeholders to participate in development of the learning commons.  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BF53-A41C-4F9B-942F-9908D85E2317}" type="slidenum">
              <a:rPr lang="en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2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Please </a:t>
            </a:r>
            <a:r>
              <a:rPr lang="en-US" dirty="0"/>
              <a:t>link this value back to a practical application for your teachers.</a:t>
            </a:r>
            <a:r>
              <a:rPr lang="en-US"/>
              <a:t> </a:t>
            </a:r>
            <a:r>
              <a:rPr lang="en-US" dirty="0"/>
              <a:t> </a:t>
            </a:r>
            <a:r>
              <a:rPr lang="en-US"/>
              <a:t>An example could be teachers </a:t>
            </a:r>
            <a:r>
              <a:rPr lang="en-US" dirty="0"/>
              <a:t>partnering </a:t>
            </a:r>
            <a:r>
              <a:rPr lang="en-US"/>
              <a:t>and co-planning with</a:t>
            </a:r>
            <a:r>
              <a:rPr lang="en-US" dirty="0"/>
              <a:t> the TL to develop and deliver innovative new learning experiences for</a:t>
            </a:r>
            <a:r>
              <a:rPr lang="en-US"/>
              <a:t> </a:t>
            </a:r>
            <a:r>
              <a:rPr lang="en-US" dirty="0"/>
              <a:t>students</a:t>
            </a:r>
            <a:r>
              <a:rPr lang="en-US"/>
              <a:t> or working together in a design challenge and maker space learning experience.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BF53-A41C-4F9B-942F-9908D85E2317}" type="slidenum">
              <a:rPr lang="en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link this value back to a practical application for your teachers.  An example could be using the space as an extension of your classroom for accessible and inclusive activities like yoga or the map exercise or a science experiment.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BF53-A41C-4F9B-942F-9908D85E2317}" type="slidenum">
              <a:rPr lang="en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9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link this value back to a practical application for your teachers.   </a:t>
            </a:r>
            <a:r>
              <a:rPr lang="en-US">
                <a:cs typeface="Calibri"/>
              </a:rPr>
              <a:t>An example could be bring in local indigenous resources and contacts to engage students in learning experiences. 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BF53-A41C-4F9B-942F-9908D85E2317}" type="slidenum">
              <a:rPr lang="en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1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link this value back to a practical application for your teachers.  </a:t>
            </a:r>
            <a:r>
              <a:rPr lang="en-US">
                <a:cs typeface="Calibri"/>
              </a:rPr>
              <a:t>An example could be students displaying evidence of learning which showcases their core or curricular competency development.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1BF53-A41C-4F9B-942F-9908D85E2317}" type="slidenum">
              <a:rPr lang="en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421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7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84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9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90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3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22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64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33438-E719-42BA-B7CE-96BA0324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F6A95-9C6D-4C9D-809B-5AD569DB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64D28-5251-4BC2-94FD-92A13CAA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1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33438-E719-42BA-B7CE-96BA0324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F6A95-9C6D-4C9D-809B-5AD569DB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64D28-5251-4BC2-94FD-92A13CAA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7E9BA-83E4-4024-9508-631E10FFABF5}"/>
              </a:ext>
            </a:extLst>
          </p:cNvPr>
          <p:cNvSpPr/>
          <p:nvPr userDrawn="1"/>
        </p:nvSpPr>
        <p:spPr>
          <a:xfrm>
            <a:off x="11292840" y="0"/>
            <a:ext cx="8991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33438-E719-42BA-B7CE-96BA0324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F6A95-9C6D-4C9D-809B-5AD569DB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64D28-5251-4BC2-94FD-92A13CAA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7E9BA-83E4-4024-9508-631E10FFABF5}"/>
              </a:ext>
            </a:extLst>
          </p:cNvPr>
          <p:cNvSpPr/>
          <p:nvPr userDrawn="1"/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0097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33438-E719-42BA-B7CE-96BA0324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F6A95-9C6D-4C9D-809B-5AD569DB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64D28-5251-4BC2-94FD-92A13CAA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7E9BA-83E4-4024-9508-631E10FFABF5}"/>
              </a:ext>
            </a:extLst>
          </p:cNvPr>
          <p:cNvSpPr/>
          <p:nvPr userDrawn="1"/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FBB0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2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33438-E719-42BA-B7CE-96BA0324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F6A95-9C6D-4C9D-809B-5AD569DB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64D28-5251-4BC2-94FD-92A13CAA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7E9BA-83E4-4024-9508-631E10FFABF5}"/>
              </a:ext>
            </a:extLst>
          </p:cNvPr>
          <p:cNvSpPr/>
          <p:nvPr userDrawn="1"/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8B459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33438-E719-42BA-B7CE-96BA0324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F6A95-9C6D-4C9D-809B-5AD569DB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64D28-5251-4BC2-94FD-92A13CAA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7E9BA-83E4-4024-9508-631E10FFABF5}"/>
              </a:ext>
            </a:extLst>
          </p:cNvPr>
          <p:cNvSpPr/>
          <p:nvPr userDrawn="1"/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DC6B2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8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33438-E719-42BA-B7CE-96BA0324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F6A95-9C6D-4C9D-809B-5AD569DB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64D28-5251-4BC2-94FD-92A13CAA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7E9BA-83E4-4024-9508-631E10FFABF5}"/>
              </a:ext>
            </a:extLst>
          </p:cNvPr>
          <p:cNvSpPr/>
          <p:nvPr userDrawn="1"/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00A6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854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0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4000" r:id="rId2"/>
    <p:sldLayoutId id="214748399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d22org.sharepoint.com/:w:/r/sites/wwwsd22learnsca/_layouts/15/download.aspx?e=kSripH&amp;share=EYCRrone6c1ApcJt8zIx_gEB5KzZKirLsUaCW__IoebCK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WeBKOU83LtUbusZxWrT8ZFh2pAX9nOuh/view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drive.google.com/file/d/1wDKv7E2iISPpIgQwOf9F1n1TNXxDpfmq/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ftD_V_tDsQ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7466C88B-B170-4C69-85D3-FD6AD975F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080FE256-DF37-4639-8CB7-2E2F1897A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2600" y="758952"/>
            <a:ext cx="5157591" cy="4041648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Transforming Libraries to Library Learning Commons’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2600" y="4800600"/>
            <a:ext cx="5157592" cy="16916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D9D9D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April 2021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DD1039A-772C-4213-A092-0D8A9EF4A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4" y="0"/>
            <a:ext cx="46199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39728D-66CA-4175-956D-FE26F3225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52C99-6320-4290-9A80-DF122E233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920" y="1346064"/>
            <a:ext cx="3715892" cy="41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B4D4-8976-41FD-B745-A859F813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9692640" cy="1325562"/>
          </a:xfrm>
        </p:spPr>
        <p:txBody>
          <a:bodyPr anchor="t" anchorCtr="0">
            <a:normAutofit/>
          </a:bodyPr>
          <a:lstStyle/>
          <a:p>
            <a:r>
              <a:rPr lang="en-US" sz="3200">
                <a:cs typeface="Calibri Light"/>
              </a:rPr>
              <a:t>Growing an understanding of Indigenous knowledge through story, history, relationships and identity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AFEDF-67D3-4F0B-BA4D-71F07025D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Develops knowledge through story, history, relationships and identity.</a:t>
            </a:r>
            <a:endParaRPr lang="en-US">
              <a:ea typeface="Ebrima"/>
              <a:cs typeface="Ebrima"/>
            </a:endParaRPr>
          </a:p>
          <a:p>
            <a:r>
              <a:rPr lang="en-US"/>
              <a:t>Reflects Indigenous knowledge and culture throughout the space.</a:t>
            </a:r>
            <a:endParaRPr lang="en-US">
              <a:ea typeface="Ebrima"/>
              <a:cs typeface="Ebrima"/>
            </a:endParaRPr>
          </a:p>
          <a:p>
            <a:r>
              <a:rPr lang="en-US">
                <a:ea typeface="Ebrima"/>
                <a:cs typeface="Ebrima"/>
              </a:rPr>
              <a:t>Makes connections with the community and nature.</a:t>
            </a:r>
            <a:endParaRPr lang="en-US"/>
          </a:p>
          <a:p>
            <a:r>
              <a:rPr lang="en-US"/>
              <a:t>Integrates Indigenous texts into the resource collection.</a:t>
            </a:r>
            <a:endParaRPr lang="en-US">
              <a:ea typeface="Ebrima"/>
              <a:cs typeface="Ebrima"/>
            </a:endParaRPr>
          </a:p>
          <a:p>
            <a:r>
              <a:rPr lang="en-US"/>
              <a:t>Connects with </a:t>
            </a:r>
            <a:r>
              <a:rPr lang="en-US" err="1"/>
              <a:t>AbEd</a:t>
            </a:r>
            <a:r>
              <a:rPr lang="en-US"/>
              <a:t> lead teachers for classroom resources.</a:t>
            </a:r>
            <a:endParaRPr lang="en-US">
              <a:ea typeface="Ebrima"/>
              <a:cs typeface="Ebrima"/>
            </a:endParaRPr>
          </a:p>
          <a:p>
            <a:r>
              <a:rPr lang="en-US"/>
              <a:t>Develops a working knowledge of Indigenous resources.</a:t>
            </a:r>
            <a:endParaRPr lang="en-US">
              <a:ea typeface="Ebrima"/>
              <a:cs typeface="Ebrima"/>
            </a:endParaRP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E2D9C-B0E8-493E-8CE7-6D8C71657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96" y="4892142"/>
            <a:ext cx="1537006" cy="17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5254-9FA0-46E1-9500-D2349977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9692640" cy="1325562"/>
          </a:xfrm>
        </p:spPr>
        <p:txBody>
          <a:bodyPr anchor="t">
            <a:noAutofit/>
          </a:bodyPr>
          <a:lstStyle/>
          <a:p>
            <a:r>
              <a:rPr lang="en-US" sz="3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Fostering literacies to nurture communication, thinking, &amp; personal &amp; social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CFD2-4AD4-4648-AE6E-4A7C69144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Ebrima"/>
                <a:ea typeface="Ebrima"/>
                <a:cs typeface="Ebrima"/>
              </a:rPr>
              <a:t>Supports teachers in designing personalized, flexible, with choice-based learning experiences. </a:t>
            </a:r>
            <a:endPara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>
                <a:latin typeface="Ebrima"/>
                <a:ea typeface="Ebrima"/>
                <a:cs typeface="Ebrima"/>
              </a:rPr>
              <a:t>Makes connections across curricula, place and experiences.</a:t>
            </a:r>
          </a:p>
          <a:p>
            <a:r>
              <a:rPr lang="en-US">
                <a:latin typeface="Ebrima"/>
                <a:ea typeface="Ebrima"/>
                <a:cs typeface="Ebrima"/>
              </a:rPr>
              <a:t>Focuses on concepts and curricular competencies (questioning, analysis, supporting with evidence, ethics).</a:t>
            </a:r>
          </a:p>
          <a:p>
            <a:r>
              <a:rPr lang="en-US">
                <a:latin typeface="Ebrima"/>
                <a:ea typeface="Ebrima"/>
                <a:cs typeface="Ebrima"/>
              </a:rPr>
              <a:t>Encourages the core competencies (communication, thinking, personal and social awareness &amp; responsibility).</a:t>
            </a:r>
            <a:endPara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>
                <a:latin typeface="Ebrima"/>
                <a:ea typeface="Ebrima"/>
                <a:cs typeface="Ebrima"/>
              </a:rPr>
              <a:t>Fosters development of literacies </a:t>
            </a:r>
            <a:r>
              <a:rPr lang="en-US">
                <a:ea typeface="Ebrima"/>
                <a:cs typeface="Ebrima"/>
              </a:rPr>
              <a:t>(e.g. reading &amp; writing, numerical, digital, etc.).</a:t>
            </a:r>
            <a:endPara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B698B39-83CA-4B1D-BA28-A095A56CA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1" y="4830034"/>
            <a:ext cx="1604398" cy="17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5254-9FA0-46E1-9500-D2349977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dirty="0">
                <a:latin typeface="Ebrima"/>
                <a:ea typeface="Ebrima"/>
                <a:cs typeface="Ebrima"/>
              </a:rPr>
              <a:t>Next Steps</a:t>
            </a:r>
            <a:endParaRPr lang="en-US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CFD2-4AD4-4648-AE6E-4A7C69144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174044"/>
            <a:ext cx="5365042" cy="50060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Start talking.  Get people involved in the discussion! – remember the values. </a:t>
            </a:r>
            <a:r>
              <a:rPr lang="en-US" sz="900" dirty="0">
                <a:ea typeface="+mn-lt"/>
                <a:cs typeface="+mn-lt"/>
              </a:rPr>
              <a:t>(discussion starters – p. 29 From "Leading Learning")</a:t>
            </a:r>
            <a:endParaRPr lang="en-US" sz="900" dirty="0">
              <a:latin typeface="Ebrima"/>
              <a:ea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Ebrima"/>
              <a:ea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Ebrima"/>
                <a:ea typeface="Ebrima"/>
                <a:cs typeface="Ebrima"/>
              </a:rPr>
              <a:t>Refer to the Learning Commons/Library progression "performance standards" - where is your space on the continuum? </a:t>
            </a:r>
            <a:r>
              <a:rPr lang="en-US" sz="900" dirty="0">
                <a:latin typeface="Ebrima"/>
                <a:ea typeface="Ebrima"/>
                <a:cs typeface="Ebrima"/>
              </a:rPr>
              <a:t>(p.6 From "School Library to Library Learning Commons")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Ebrima"/>
              <a:ea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Ebrima"/>
                <a:ea typeface="Ebrima"/>
                <a:cs typeface="Ebrima"/>
              </a:rPr>
              <a:t>Together, complete a Library Learning Commons needs assessment.  </a:t>
            </a:r>
            <a:r>
              <a:rPr lang="en-US" sz="900" dirty="0">
                <a:latin typeface="Ebrima"/>
                <a:ea typeface="Ebrima"/>
                <a:cs typeface="Ebrima"/>
              </a:rPr>
              <a:t>(p.7 From "School Library to Library Learning Commons")</a:t>
            </a:r>
            <a:endParaRPr lang="en-US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>
                <a:latin typeface="Ebrima"/>
                <a:ea typeface="Ebrima"/>
                <a:cs typeface="Ebrima"/>
              </a:rPr>
              <a:t>Find your entry point to start or continue the process and create a plan. </a:t>
            </a:r>
            <a:r>
              <a:rPr lang="en-US" sz="900" dirty="0">
                <a:latin typeface="Ebrima"/>
                <a:ea typeface="Ebrima"/>
                <a:cs typeface="Ebrima"/>
              </a:rPr>
              <a:t>(considerations - p.15 From "School Library to Library Learning Commons")</a:t>
            </a:r>
            <a:endParaRPr lang="en-US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>
                <a:latin typeface="Ebrima"/>
                <a:ea typeface="Ebrima"/>
                <a:cs typeface="Ebrima"/>
              </a:rPr>
              <a:t>Complete </a:t>
            </a:r>
            <a:r>
              <a:rPr lang="en-US" dirty="0">
                <a:ea typeface="Ebrima"/>
                <a:cs typeface="Ebrima"/>
              </a:rPr>
              <a:t>an </a:t>
            </a:r>
            <a:r>
              <a:rPr lang="en-US" dirty="0">
                <a:ea typeface="Ebrima"/>
                <a:cs typeface="Ebrima"/>
                <a:hlinkClick r:id="rId3"/>
              </a:rPr>
              <a:t>SD22 Library Learning Commons School Plan</a:t>
            </a:r>
            <a:r>
              <a:rPr lang="en-US" dirty="0">
                <a:ea typeface="Ebrima"/>
                <a:cs typeface="Ebrima"/>
              </a:rPr>
              <a:t>.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Picture 4" descr=".png">
            <a:extLst>
              <a:ext uri="{FF2B5EF4-FFF2-40B4-BE49-F238E27FC236}">
                <a16:creationId xmlns:a16="http://schemas.microsoft.com/office/drawing/2014/main" id="{1DD639D4-244B-427E-B7BA-8E4FC8BBD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462" y="516494"/>
            <a:ext cx="2891881" cy="34424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.png">
            <a:extLst>
              <a:ext uri="{FF2B5EF4-FFF2-40B4-BE49-F238E27FC236}">
                <a16:creationId xmlns:a16="http://schemas.microsoft.com/office/drawing/2014/main" id="{2DAC2918-3062-484F-B9BA-FB3FFCB7E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083" y="3361817"/>
            <a:ext cx="2743200" cy="312660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5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0312-2492-4985-BF5C-13CE62A7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9692640" cy="718089"/>
          </a:xfrm>
        </p:spPr>
        <p:txBody>
          <a:bodyPr anchor="t" anchorCtr="0">
            <a:normAutofit fontScale="90000"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Why a Library Learning Commons Model?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182E98-C737-419E-9240-ED537958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800" y="-7315200"/>
            <a:ext cx="11772900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20C00A-55F3-410A-8D3A-F71728975442}"/>
              </a:ext>
            </a:extLst>
          </p:cNvPr>
          <p:cNvGrpSpPr/>
          <p:nvPr/>
        </p:nvGrpSpPr>
        <p:grpSpPr>
          <a:xfrm>
            <a:off x="2999575" y="2136708"/>
            <a:ext cx="5522289" cy="3719334"/>
            <a:chOff x="2832431" y="2145761"/>
            <a:chExt cx="5522289" cy="3719334"/>
          </a:xfrm>
        </p:grpSpPr>
        <p:pic>
          <p:nvPicPr>
            <p:cNvPr id="1026" name="Picture 2">
              <a:hlinkClick r:id="rId4"/>
              <a:extLst>
                <a:ext uri="{FF2B5EF4-FFF2-40B4-BE49-F238E27FC236}">
                  <a16:creationId xmlns:a16="http://schemas.microsoft.com/office/drawing/2014/main" id="{51D280AC-DD2D-4ECB-BACF-86C92E000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3468">
              <a:off x="5529224" y="2207495"/>
              <a:ext cx="2825496" cy="365760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hlinkClick r:id="rId6"/>
              <a:extLst>
                <a:ext uri="{FF2B5EF4-FFF2-40B4-BE49-F238E27FC236}">
                  <a16:creationId xmlns:a16="http://schemas.microsoft.com/office/drawing/2014/main" id="{53683459-F1A9-4DC4-BEE3-796C5CE7C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0295">
              <a:off x="2832431" y="2145761"/>
              <a:ext cx="2825326" cy="365760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8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0312-2492-4985-BF5C-13CE62A7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9692640" cy="718089"/>
          </a:xfrm>
        </p:spPr>
        <p:txBody>
          <a:bodyPr anchor="t" anchorCtr="0">
            <a:normAutofit fontScale="90000"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Why a Library Learning Commons Model?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182E98-C737-419E-9240-ED537958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800" y="-7315200"/>
            <a:ext cx="11772900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Library to Learning Commons - Saanich School District (No. 63)">
            <a:hlinkClick r:id="" action="ppaction://media"/>
            <a:extLst>
              <a:ext uri="{FF2B5EF4-FFF2-40B4-BE49-F238E27FC236}">
                <a16:creationId xmlns:a16="http://schemas.microsoft.com/office/drawing/2014/main" id="{119B0380-D073-472D-B896-28F1E5CA62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12173" y="1771009"/>
            <a:ext cx="7297093" cy="41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81040-1FDC-472D-984C-9206CADC5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3001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CA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Leads to better use of space in schools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​</a:t>
            </a:r>
          </a:p>
          <a:p>
            <a:pPr fontAlgn="base"/>
            <a:r>
              <a:rPr lang="en-CA" dirty="0">
                <a:latin typeface="Ebrima"/>
                <a:ea typeface="Ebrima"/>
                <a:cs typeface="Ebrima"/>
              </a:rPr>
              <a:t>Supports inquiry-based/project-based/cross curricular learning</a:t>
            </a:r>
          </a:p>
          <a:p>
            <a:pPr fontAlgn="base"/>
            <a:r>
              <a:rPr lang="en-CA" dirty="0">
                <a:latin typeface="Ebrima"/>
                <a:ea typeface="Ebrima"/>
                <a:cs typeface="Ebrima"/>
              </a:rPr>
              <a:t>Encourages competency focused learning</a:t>
            </a:r>
            <a:endParaRPr lang="en-US" dirty="0">
              <a:latin typeface="Ebrima"/>
              <a:ea typeface="Ebrima"/>
              <a:cs typeface="Ebrima"/>
            </a:endParaRPr>
          </a:p>
          <a:p>
            <a:pPr fontAlgn="base"/>
            <a:r>
              <a:rPr lang="en-CA" dirty="0">
                <a:latin typeface="Ebrima"/>
                <a:ea typeface="Ebrima"/>
                <a:cs typeface="Ebrima"/>
              </a:rPr>
              <a:t>Increases student engagement &amp; achievement</a:t>
            </a:r>
            <a:r>
              <a:rPr lang="en-US" dirty="0">
                <a:latin typeface="Ebrima"/>
                <a:ea typeface="Ebrima"/>
                <a:cs typeface="Ebrima"/>
              </a:rPr>
              <a:t>​</a:t>
            </a:r>
          </a:p>
          <a:p>
            <a:pPr fontAlgn="base"/>
            <a:r>
              <a:rPr lang="en-CA" dirty="0">
                <a:latin typeface="Ebrima"/>
                <a:ea typeface="Ebrima"/>
                <a:cs typeface="Ebrima"/>
              </a:rPr>
              <a:t>Fosters literacies</a:t>
            </a:r>
            <a:r>
              <a:rPr lang="en-US" dirty="0">
                <a:latin typeface="Ebrima"/>
                <a:ea typeface="Ebrima"/>
                <a:cs typeface="Ebrima"/>
              </a:rPr>
              <a:t> (e.g. traditional, numerical, digital, etc.)</a:t>
            </a:r>
          </a:p>
          <a:p>
            <a:pPr fontAlgn="base"/>
            <a:r>
              <a:rPr lang="en-US" dirty="0">
                <a:latin typeface="Ebrima"/>
                <a:ea typeface="Ebrima"/>
                <a:cs typeface="Ebrima"/>
              </a:rPr>
              <a:t>Cultivates a collaborative culture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DF17E0-4AB6-4180-B3C5-90E511B0939B}"/>
              </a:ext>
            </a:extLst>
          </p:cNvPr>
          <p:cNvSpPr txBox="1">
            <a:spLocks/>
          </p:cNvSpPr>
          <p:nvPr/>
        </p:nvSpPr>
        <p:spPr>
          <a:xfrm>
            <a:off x="914400" y="457200"/>
            <a:ext cx="96012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Why a Library Learning Commons Model?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F79D40-6161-4381-85D4-9AAE83C68825}"/>
              </a:ext>
            </a:extLst>
          </p:cNvPr>
          <p:cNvSpPr/>
          <p:nvPr/>
        </p:nvSpPr>
        <p:spPr>
          <a:xfrm>
            <a:off x="0" y="6553200"/>
            <a:ext cx="90835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CA" sz="11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Based on evidence presented in “From School Library to Library Learning Commons” &amp; “Leading Learning”</a:t>
            </a:r>
          </a:p>
        </p:txBody>
      </p:sp>
    </p:spTree>
    <p:extLst>
      <p:ext uri="{BB962C8B-B14F-4D97-AF65-F5344CB8AC3E}">
        <p14:creationId xmlns:p14="http://schemas.microsoft.com/office/powerpoint/2010/main" val="20279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708C78-E530-4AB7-9311-4AB59A2EE6B0}"/>
              </a:ext>
            </a:extLst>
          </p:cNvPr>
          <p:cNvSpPr txBox="1">
            <a:spLocks/>
          </p:cNvSpPr>
          <p:nvPr/>
        </p:nvSpPr>
        <p:spPr>
          <a:xfrm>
            <a:off x="914400" y="457200"/>
            <a:ext cx="96012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SD22 Library Learning Commons Core Values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E2C0C-3785-4626-A20A-A7B663D78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0366" y="1363742"/>
            <a:ext cx="5189267" cy="52055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2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5254-9FA0-46E1-9500-D2349977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9601200" cy="914400"/>
          </a:xfrm>
        </p:spPr>
        <p:txBody>
          <a:bodyPr anchor="t">
            <a:noAutofit/>
          </a:bodyPr>
          <a:lstStyle/>
          <a:p>
            <a:r>
              <a:rPr lang="en-US" sz="3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Facilitating resource access to provide equitable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CFD2-4AD4-4648-AE6E-4A7C69144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/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Provides access that is physical, virtual and equitable.</a:t>
            </a:r>
          </a:p>
          <a:p>
            <a:r>
              <a:rPr lang="en-US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Begins with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responsive and dynamic school library program.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Provides balanced, rich, diverse, current, and professionally curated collections of print and digital resources.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Consists of a physical and virtual space that enables access to tools, resources, and services.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669130F-9B59-43E6-B7BB-B44B5A3CA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6" y="5155385"/>
            <a:ext cx="1532848" cy="15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7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5254-9FA0-46E1-9500-D2349977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9692640" cy="1325562"/>
          </a:xfrm>
        </p:spPr>
        <p:txBody>
          <a:bodyPr anchor="t">
            <a:noAutofit/>
          </a:bodyPr>
          <a:lstStyle/>
          <a:p>
            <a:r>
              <a:rPr lang="en-US" sz="3200" dirty="0">
                <a:latin typeface="Ebrima"/>
                <a:ea typeface="Ebrima"/>
                <a:cs typeface="Ebrima"/>
              </a:rPr>
              <a:t>Engaging all community stakeholders in the values of the library learning commons</a:t>
            </a:r>
            <a:endParaRPr lang="en-US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CFD2-4AD4-4648-AE6E-4A7C69144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Establishes a shared understanding that educational change is meaningful and important.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Ensures professional commitment to innovative practice and collaborative implementation of new designs for learning. 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Places value on a collaborative and participatory school environment.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Provides opportunities for all stakeholders to engage in the development of the library learning commons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A2D26-D1C5-4288-81FF-05F15A6EC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447" y="5077265"/>
            <a:ext cx="1797036" cy="15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1BF7-AF66-4C97-B242-BC96E6A2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9692640" cy="1325562"/>
          </a:xfrm>
        </p:spPr>
        <p:txBody>
          <a:bodyPr anchor="t">
            <a:noAutofit/>
          </a:bodyPr>
          <a:lstStyle/>
          <a:p>
            <a:r>
              <a:rPr lang="en-US" sz="3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Providing a collaborative environment to nurture effective instructional design &amp; promote communicating student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9F172-BBF5-40C4-A25A-501AD5F5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94560"/>
            <a:ext cx="8595360" cy="3038764"/>
          </a:xfrm>
        </p:spPr>
        <p:txBody>
          <a:bodyPr/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Provides space, resources and expertise to co-design new, original and inspired learning opportunities based on inquiry.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Supports goals for learning that are based on current research, unique needs, and well-designed, purposeful, and powerful intentions.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Encourages a culture of collaboration in the school community.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Gives students &amp; teachers opportunities to explore modes of demonstrating and communicating learning.</a:t>
            </a:r>
          </a:p>
          <a:p>
            <a:pPr marL="0" indent="0">
              <a:buNone/>
            </a:pP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112B8-6843-4D2B-8173-8FC498BCA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105" y="5140036"/>
            <a:ext cx="1799788" cy="14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5254-9FA0-46E1-9500-D2349977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9692640" cy="1325562"/>
          </a:xfrm>
        </p:spPr>
        <p:txBody>
          <a:bodyPr anchor="t">
            <a:noAutofit/>
          </a:bodyPr>
          <a:lstStyle/>
          <a:p>
            <a:r>
              <a:rPr lang="en-US" sz="3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Designing flexible, welcoming &amp; accessible learning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CFD2-4AD4-4648-AE6E-4A7C69144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Ebrima"/>
                <a:ea typeface="Ebrima"/>
                <a:cs typeface="Ebrima"/>
              </a:rPr>
              <a:t>Provides a welcoming, safe, open, inclusive and supportive place.</a:t>
            </a:r>
          </a:p>
          <a:p>
            <a:r>
              <a:rPr lang="en-US">
                <a:latin typeface="Ebrima"/>
                <a:ea typeface="Ebrima"/>
                <a:cs typeface="Ebrima"/>
              </a:rPr>
              <a:t>Values mobility and flexibility of design within the space and in the opportunities for learning.</a:t>
            </a:r>
          </a:p>
          <a:p>
            <a:r>
              <a:rPr lang="en-US">
                <a:latin typeface="Ebrima"/>
                <a:ea typeface="Ebrima"/>
                <a:cs typeface="Ebrima"/>
              </a:rPr>
              <a:t>Includes quiet reading or study areas and informal social learning areas for individual or group work.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C6F83-10C5-47DC-AD8B-CBD9EA596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783" y="5239517"/>
            <a:ext cx="1800075" cy="13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iew">
  <a:themeElements>
    <a:clrScheme name="Core Values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D1242A"/>
      </a:accent2>
      <a:accent3>
        <a:srgbClr val="0097D6"/>
      </a:accent3>
      <a:accent4>
        <a:srgbClr val="FBB017"/>
      </a:accent4>
      <a:accent5>
        <a:srgbClr val="8B459B"/>
      </a:accent5>
      <a:accent6>
        <a:srgbClr val="DC6B2E"/>
      </a:accent6>
      <a:hlink>
        <a:srgbClr val="00A650"/>
      </a:hlink>
      <a:folHlink>
        <a:srgbClr val="ABAFA5"/>
      </a:folHlink>
    </a:clrScheme>
    <a:fontScheme name="Learning Commons">
      <a:majorFont>
        <a:latin typeface="Ebrima"/>
        <a:ea typeface=""/>
        <a:cs typeface=""/>
      </a:majorFont>
      <a:minorFont>
        <a:latin typeface="Ebrima"/>
        <a:ea typeface="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ae2e17-8ea9-435f-a69b-86250b56e303" xsi:nil="true"/>
    <lcf76f155ced4ddcb4097134ff3c332f xmlns="61a7e246-2813-4cb7-b7f6-fd0fc6a340e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43A95379F8D848B73A47A8BF8C8764" ma:contentTypeVersion="18" ma:contentTypeDescription="Create a new document." ma:contentTypeScope="" ma:versionID="b720b4463ad2680c73c11ecddad60a58">
  <xsd:schema xmlns:xsd="http://www.w3.org/2001/XMLSchema" xmlns:xs="http://www.w3.org/2001/XMLSchema" xmlns:p="http://schemas.microsoft.com/office/2006/metadata/properties" xmlns:ns2="61a7e246-2813-4cb7-b7f6-fd0fc6a340e3" xmlns:ns3="d2ae2e17-8ea9-435f-a69b-86250b56e303" targetNamespace="http://schemas.microsoft.com/office/2006/metadata/properties" ma:root="true" ma:fieldsID="1bba5ff9e3f7cb786a8ae186ab0dd1ec" ns2:_="" ns3:_="">
    <xsd:import namespace="61a7e246-2813-4cb7-b7f6-fd0fc6a340e3"/>
    <xsd:import namespace="d2ae2e17-8ea9-435f-a69b-86250b56e3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7e246-2813-4cb7-b7f6-fd0fc6a340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7ec545-2b3f-42ad-af9c-c1dfb2a4d5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e2e17-8ea9-435f-a69b-86250b56e3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8b58f17-a1ba-4cbd-8055-e60673591697}" ma:internalName="TaxCatchAll" ma:showField="CatchAllData" ma:web="d2ae2e17-8ea9-435f-a69b-86250b56e3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137DDB-77BD-4CE9-8026-8651624C6F62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2ae2e17-8ea9-435f-a69b-86250b56e303"/>
    <ds:schemaRef ds:uri="61a7e246-2813-4cb7-b7f6-fd0fc6a340e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B7D45F3-5EFD-4636-A6A3-499C6AC5D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7e246-2813-4cb7-b7f6-fd0fc6a340e3"/>
    <ds:schemaRef ds:uri="d2ae2e17-8ea9-435f-a69b-86250b56e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DF6F46-295C-4BB5-BCD5-9E0B0AE6E4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956</Words>
  <Application>Microsoft Office PowerPoint</Application>
  <PresentationFormat>Widescreen</PresentationFormat>
  <Paragraphs>74</Paragraphs>
  <Slides>12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View</vt:lpstr>
      <vt:lpstr>Transforming Libraries to Library Learning Commons’</vt:lpstr>
      <vt:lpstr> Why a Library Learning Commons Model?</vt:lpstr>
      <vt:lpstr> Why a Library Learning Commons Model?</vt:lpstr>
      <vt:lpstr>PowerPoint Presentation</vt:lpstr>
      <vt:lpstr>PowerPoint Presentation</vt:lpstr>
      <vt:lpstr>Facilitating resource access to provide equitable opportunities </vt:lpstr>
      <vt:lpstr>Engaging all community stakeholders in the values of the library learning commons</vt:lpstr>
      <vt:lpstr>Providing a collaborative environment to nurture effective instructional design &amp; promote communicating student learning</vt:lpstr>
      <vt:lpstr>Designing flexible, welcoming &amp; accessible learning environments</vt:lpstr>
      <vt:lpstr>Growing an understanding of Indigenous knowledge through story, history, relationships and identity</vt:lpstr>
      <vt:lpstr>Fostering literacies to nurture communication, thinking, &amp; personal &amp; social responsibility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a Learning Commons Model to SD22</dc:title>
  <dc:creator>Bradley Ogasawara</dc:creator>
  <cp:lastModifiedBy>Bradley Ogasawara</cp:lastModifiedBy>
  <cp:revision>5</cp:revision>
  <dcterms:created xsi:type="dcterms:W3CDTF">2021-03-08T17:33:14Z</dcterms:created>
  <dcterms:modified xsi:type="dcterms:W3CDTF">2024-03-11T21:25:12Z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0x010100CC43A95379F8D848B73A47A8BF8C8764</vt:lpwstr>
  </property>
</Properties>
</file>